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317" r:id="rId2"/>
    <p:sldId id="320" r:id="rId3"/>
    <p:sldId id="321" r:id="rId4"/>
    <p:sldId id="322" r:id="rId5"/>
    <p:sldId id="379" r:id="rId6"/>
    <p:sldId id="323" r:id="rId7"/>
    <p:sldId id="326" r:id="rId8"/>
    <p:sldId id="327" r:id="rId9"/>
    <p:sldId id="328" r:id="rId10"/>
    <p:sldId id="329" r:id="rId11"/>
    <p:sldId id="333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25E5076-3810-47DD-B79F-674D7AD40C01}" styleName="深色样式 1 - 强调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C4B1156A-380E-4F78-BDF5-A606A8083BF9}" styleName="中度样式 4 - 强调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156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estari Ambarini" userId="dafd500bcfdcfc7b" providerId="LiveId" clId="{56136168-EC4D-4A56-93D4-D66C4F77CFB2}"/>
    <pc:docChg chg="modSld">
      <pc:chgData name="Lestari Ambarini" userId="dafd500bcfdcfc7b" providerId="LiveId" clId="{56136168-EC4D-4A56-93D4-D66C4F77CFB2}" dt="2025-10-06T11:55:11.679" v="74" actId="20577"/>
      <pc:docMkLst>
        <pc:docMk/>
      </pc:docMkLst>
      <pc:sldChg chg="modSp mod">
        <pc:chgData name="Lestari Ambarini" userId="dafd500bcfdcfc7b" providerId="LiveId" clId="{56136168-EC4D-4A56-93D4-D66C4F77CFB2}" dt="2025-10-06T11:55:11.679" v="74" actId="20577"/>
        <pc:sldMkLst>
          <pc:docMk/>
          <pc:sldMk cId="0" sldId="329"/>
        </pc:sldMkLst>
        <pc:spChg chg="mod">
          <ac:chgData name="Lestari Ambarini" userId="dafd500bcfdcfc7b" providerId="LiveId" clId="{56136168-EC4D-4A56-93D4-D66C4F77CFB2}" dt="2025-10-06T11:55:11.679" v="74" actId="20577"/>
          <ac:spMkLst>
            <pc:docMk/>
            <pc:sldMk cId="0" sldId="329"/>
            <ac:spMk id="9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7B4F4-6B03-4F9C-AC1F-A473F6B711C3}" type="datetimeFigureOut">
              <a:rPr lang="en-US" smtClean="0"/>
              <a:t>10/6/2025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D63ED-6985-43AC-A5CF-07906D62F17F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7B4F4-6B03-4F9C-AC1F-A473F6B711C3}" type="datetimeFigureOut">
              <a:rPr lang="en-US" smtClean="0"/>
              <a:t>10/6/2025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D63ED-6985-43AC-A5CF-07906D62F17F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7B4F4-6B03-4F9C-AC1F-A473F6B711C3}" type="datetimeFigureOut">
              <a:rPr lang="en-US" smtClean="0"/>
              <a:t>10/6/2025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D63ED-6985-43AC-A5CF-07906D62F17F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7B4F4-6B03-4F9C-AC1F-A473F6B711C3}" type="datetimeFigureOut">
              <a:rPr lang="en-US" smtClean="0"/>
              <a:t>10/6/2025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D63ED-6985-43AC-A5CF-07906D62F17F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7B4F4-6B03-4F9C-AC1F-A473F6B711C3}" type="datetimeFigureOut">
              <a:rPr lang="en-US" smtClean="0"/>
              <a:t>10/6/2025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D63ED-6985-43AC-A5CF-07906D62F17F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7B4F4-6B03-4F9C-AC1F-A473F6B711C3}" type="datetimeFigureOut">
              <a:rPr lang="en-US" smtClean="0"/>
              <a:t>10/6/2025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D63ED-6985-43AC-A5CF-07906D62F17F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7B4F4-6B03-4F9C-AC1F-A473F6B711C3}" type="datetimeFigureOut">
              <a:rPr lang="en-US" smtClean="0"/>
              <a:t>10/6/2025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D63ED-6985-43AC-A5CF-07906D62F17F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7B4F4-6B03-4F9C-AC1F-A473F6B711C3}" type="datetimeFigureOut">
              <a:rPr lang="en-US" smtClean="0"/>
              <a:t>10/6/2025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D63ED-6985-43AC-A5CF-07906D62F17F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7B4F4-6B03-4F9C-AC1F-A473F6B711C3}" type="datetimeFigureOut">
              <a:rPr lang="en-US" smtClean="0"/>
              <a:t>10/6/2025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D63ED-6985-43AC-A5CF-07906D62F17F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7B4F4-6B03-4F9C-AC1F-A473F6B711C3}" type="datetimeFigureOut">
              <a:rPr lang="en-US" smtClean="0"/>
              <a:t>10/6/2025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D63ED-6985-43AC-A5CF-07906D62F17F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7B4F4-6B03-4F9C-AC1F-A473F6B711C3}" type="datetimeFigureOut">
              <a:rPr lang="en-US" smtClean="0"/>
              <a:t>10/6/2025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D63ED-6985-43AC-A5CF-07906D62F17F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37B4F4-6B03-4F9C-AC1F-A473F6B711C3}" type="datetimeFigureOut">
              <a:rPr lang="en-US" smtClean="0"/>
              <a:t>10/6/2025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CD63ED-6985-43AC-A5CF-07906D62F17F}" type="slidenum">
              <a:rPr lang="en-US" smtClean="0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Ramalan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Penjualan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37480"/>
          </a:xfrm>
        </p:spPr>
        <p:txBody>
          <a:bodyPr>
            <a:normAutofit fontScale="90000" lnSpcReduction="20000"/>
          </a:bodyPr>
          <a:lstStyle/>
          <a:p>
            <a:endParaRPr lang="en-US" sz="2400" dirty="0" err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Adalah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proyeksi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permintaan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pada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periode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dan asumsi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ttt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Faktor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mempengaruhi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ramalan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penjualan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Sifat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produk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Metode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distribusi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langsung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tdk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lsg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Besar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perusahaan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dibanding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pesaing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Tk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persaingan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Data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historis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tersedia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457200" lvl="1" indent="0">
              <a:buFont typeface="+mj-lt"/>
              <a:buNone/>
            </a:pP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/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Ramalan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penjualan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mempengaruhi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kebijakan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Perushaan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dlm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perencanaan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Produksi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persediaan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barang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jadi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pemakaian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mesin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investasi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aktiva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tetap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pembelian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bahan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baku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aliran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kas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/>
            <a:endParaRPr lang="en-US" dirty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ontent Placeholder 7"/>
          <p:cNvGraphicFramePr>
            <a:graphicFrameLocks noGrp="1"/>
          </p:cNvGraphicFramePr>
          <p:nvPr>
            <p:ph idx="1"/>
          </p:nvPr>
        </p:nvGraphicFramePr>
        <p:xfrm>
          <a:off x="381000" y="457200"/>
          <a:ext cx="8229600" cy="2773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459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Tahun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Penjualan</a:t>
                      </a:r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(y)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r>
                        <a:rPr lang="en-US" sz="2000" baseline="30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xy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6.750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-13.500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7.470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-7.470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7.500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8.190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8.190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8.280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16.560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jml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38.190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3.780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9" name="Rectangle 8"/>
          <p:cNvSpPr/>
          <p:nvPr/>
        </p:nvSpPr>
        <p:spPr>
          <a:xfrm>
            <a:off x="381000" y="3200400"/>
            <a:ext cx="8305800" cy="34150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a=</a:t>
            </a: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y/n ►38.190 / 5 = 7.638 ,  b=  </a:t>
            </a: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4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baseline="3000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en-US" sz="2400" dirty="0">
                <a:latin typeface="Times New Roman" panose="02020603050405020304"/>
                <a:cs typeface="Times New Roman" panose="02020603050405020304"/>
              </a:rPr>
              <a:t> ► 3.780 /  10 = 378</a:t>
            </a:r>
          </a:p>
          <a:p>
            <a:pPr>
              <a:buNone/>
            </a:pPr>
            <a:r>
              <a:rPr lang="en-US" sz="2400" dirty="0" err="1">
                <a:latin typeface="Times New Roman" panose="02020603050405020304"/>
                <a:cs typeface="Times New Roman" panose="02020603050405020304"/>
              </a:rPr>
              <a:t>Persamaan</a:t>
            </a:r>
            <a:r>
              <a:rPr lang="en-US" sz="2400" dirty="0">
                <a:latin typeface="Times New Roman" panose="02020603050405020304"/>
                <a:cs typeface="Times New Roman" panose="02020603050405020304"/>
              </a:rPr>
              <a:t> trend ►y = a + </a:t>
            </a:r>
            <a:r>
              <a:rPr lang="en-US" sz="2400" dirty="0" err="1">
                <a:latin typeface="Times New Roman" panose="02020603050405020304"/>
                <a:cs typeface="Times New Roman" panose="02020603050405020304"/>
              </a:rPr>
              <a:t>bx</a:t>
            </a:r>
            <a:r>
              <a:rPr lang="en-US" sz="2400" dirty="0">
                <a:latin typeface="Times New Roman" panose="02020603050405020304"/>
                <a:cs typeface="Times New Roman" panose="02020603050405020304"/>
              </a:rPr>
              <a:t> ► y = 7.638 + 378 (x) </a:t>
            </a:r>
          </a:p>
          <a:p>
            <a:pPr>
              <a:buNone/>
            </a:pPr>
            <a:r>
              <a:rPr lang="en-US" sz="2400" dirty="0" err="1">
                <a:latin typeface="Times New Roman" panose="02020603050405020304"/>
                <a:cs typeface="Times New Roman" panose="02020603050405020304"/>
              </a:rPr>
              <a:t>Nilai</a:t>
            </a:r>
            <a:r>
              <a:rPr lang="en-US" sz="2400" dirty="0">
                <a:latin typeface="Times New Roman" panose="02020603050405020304"/>
                <a:cs typeface="Times New Roman" panose="02020603050405020304"/>
              </a:rPr>
              <a:t> trend </a:t>
            </a:r>
            <a:r>
              <a:rPr lang="en-US" sz="2400" dirty="0" err="1">
                <a:latin typeface="Times New Roman" panose="02020603050405020304"/>
                <a:cs typeface="Times New Roman" panose="02020603050405020304"/>
              </a:rPr>
              <a:t>setiap</a:t>
            </a:r>
            <a:r>
              <a:rPr lang="en-US" sz="240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en-US" sz="2400" dirty="0" err="1">
                <a:latin typeface="Times New Roman" panose="02020603050405020304"/>
                <a:cs typeface="Times New Roman" panose="02020603050405020304"/>
              </a:rPr>
              <a:t>tahun</a:t>
            </a:r>
            <a:r>
              <a:rPr lang="en-US" sz="240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en-US" sz="2400" dirty="0" err="1">
                <a:latin typeface="Times New Roman" panose="02020603050405020304"/>
                <a:cs typeface="Times New Roman" panose="02020603050405020304"/>
              </a:rPr>
              <a:t>adalah</a:t>
            </a:r>
            <a:r>
              <a:rPr lang="en-US" sz="2400" dirty="0">
                <a:latin typeface="Times New Roman" panose="02020603050405020304"/>
                <a:cs typeface="Times New Roman" panose="02020603050405020304"/>
              </a:rPr>
              <a:t> :</a:t>
            </a:r>
          </a:p>
          <a:p>
            <a:pPr>
              <a:buNone/>
            </a:pPr>
            <a:r>
              <a:rPr lang="en-US" sz="2400" dirty="0">
                <a:latin typeface="Times New Roman" panose="02020603050405020304"/>
                <a:cs typeface="Times New Roman" panose="02020603050405020304"/>
              </a:rPr>
              <a:t>2011► y = 7.638 + 378 (3) =</a:t>
            </a:r>
          </a:p>
          <a:p>
            <a:pPr>
              <a:buNone/>
            </a:pPr>
            <a:r>
              <a:rPr lang="en-US" sz="2400" dirty="0">
                <a:latin typeface="Times New Roman" panose="02020603050405020304"/>
                <a:cs typeface="Times New Roman" panose="02020603050405020304"/>
              </a:rPr>
              <a:t>2012► y = 7.638 + 378 (4) =</a:t>
            </a:r>
          </a:p>
          <a:p>
            <a:pPr>
              <a:buNone/>
            </a:pPr>
            <a:r>
              <a:rPr lang="en-US" sz="2400" dirty="0">
                <a:latin typeface="Times New Roman" panose="02020603050405020304"/>
                <a:cs typeface="Times New Roman" panose="02020603050405020304"/>
              </a:rPr>
              <a:t>2013► y = 7.638 + 378 (5) =</a:t>
            </a:r>
          </a:p>
          <a:p>
            <a:pPr>
              <a:buNone/>
            </a:pPr>
            <a:r>
              <a:rPr lang="en-US" sz="2400" dirty="0">
                <a:latin typeface="Times New Roman" panose="02020603050405020304"/>
                <a:cs typeface="Times New Roman" panose="02020603050405020304"/>
              </a:rPr>
              <a:t>2014 ► y = 7.638 + 378 (6) =</a:t>
            </a:r>
          </a:p>
          <a:p>
            <a:pPr>
              <a:buNone/>
            </a:pPr>
            <a:r>
              <a:rPr lang="en-US" sz="2400" dirty="0">
                <a:latin typeface="Times New Roman" panose="02020603050405020304"/>
                <a:cs typeface="Times New Roman" panose="02020603050405020304"/>
              </a:rPr>
              <a:t>2015 ► y = 7.638 + 378 (7</a:t>
            </a:r>
            <a:r>
              <a:rPr lang="en-US" sz="2400">
                <a:latin typeface="Times New Roman" panose="02020603050405020304"/>
                <a:cs typeface="Times New Roman" panose="02020603050405020304"/>
              </a:rPr>
              <a:t>) =</a:t>
            </a:r>
            <a:endParaRPr lang="en-US" sz="2400" dirty="0">
              <a:latin typeface="Times New Roman" panose="02020603050405020304"/>
              <a:cs typeface="Times New Roman" panose="02020603050405020304"/>
            </a:endParaRPr>
          </a:p>
          <a:p>
            <a:pPr>
              <a:buNone/>
            </a:pPr>
            <a:endParaRPr lang="en-US" sz="2400" dirty="0">
              <a:latin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r>
              <a:rPr lang="en-US" dirty="0" err="1"/>
              <a:t>Tugas</a:t>
            </a:r>
            <a:r>
              <a:rPr lang="en-US" dirty="0"/>
              <a:t> 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>
            <a:normAutofit/>
          </a:bodyPr>
          <a:lstStyle/>
          <a:p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Buat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ramalan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penjualan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enam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bulan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berikutnya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tzhun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2025,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berdasarkan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anggaran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penjualan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tahun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2025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buat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ramalan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penjualan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tahun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2026</a:t>
            </a: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Tugas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dikumpulkan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grup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paling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lambat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hari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minggu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Nilai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diumumkan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grup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483"/>
            <a:ext cx="8229600" cy="868362"/>
          </a:xfrm>
        </p:spPr>
        <p:txBody>
          <a:bodyPr>
            <a:normAutofit/>
          </a:bodyPr>
          <a:lstStyle/>
          <a:p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Teknik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Ramalan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Penjualan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berdasarkan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pendapat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: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pendapat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ahli, sales, dan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konsumen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				</a:t>
            </a:r>
          </a:p>
          <a:p>
            <a:pPr marL="0" indent="0">
              <a:buFont typeface="+mj-lt"/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 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berdasarkan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perhitungan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statistik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</a:t>
            </a:r>
          </a:p>
          <a:p>
            <a:pPr marL="883920" indent="-457200">
              <a:buFont typeface="+mj-lt"/>
              <a:buAutoNum type="alphaLcPeriod"/>
            </a:pP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analisa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trend :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grs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trend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bebas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, trend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setengah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rata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rata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(semi average). Trend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matematis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metode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moment, least square)</a:t>
            </a:r>
          </a:p>
          <a:p>
            <a:pPr marL="883920" indent="-457200">
              <a:buFont typeface="+mj-lt"/>
              <a:buAutoNum type="alphaLcPeriod"/>
            </a:pP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Analisis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korelasi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regresi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None/>
            </a:pP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Metode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khusus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</a:t>
            </a:r>
          </a:p>
          <a:p>
            <a:pPr marL="514350" indent="-514350"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analisis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industri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analisis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produck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line,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analisis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pengguna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akhir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/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Analisis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trend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143000"/>
            <a:ext cx="8229600" cy="4830763"/>
          </a:xfrm>
        </p:spPr>
        <p:txBody>
          <a:bodyPr>
            <a:normAutofit fontScale="25000" lnSpcReduction="20000"/>
          </a:bodyPr>
          <a:lstStyle/>
          <a:p>
            <a:endParaRPr lang="en-US" sz="2400" dirty="0" err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Garis</a:t>
            </a:r>
            <a:r>
              <a:rPr lang="en-US" sz="1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trend </a:t>
            </a:r>
            <a:r>
              <a:rPr lang="en-US" sz="1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bebas</a:t>
            </a:r>
            <a:r>
              <a:rPr lang="en-US" sz="1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1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berupa </a:t>
            </a:r>
            <a:r>
              <a:rPr lang="en-US" sz="1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garis</a:t>
            </a:r>
            <a:r>
              <a:rPr lang="en-US" sz="1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bebas</a:t>
            </a:r>
            <a:r>
              <a:rPr lang="en-US" sz="1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diantara</a:t>
            </a:r>
            <a:r>
              <a:rPr lang="en-US" sz="1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titik</a:t>
            </a:r>
            <a:r>
              <a:rPr lang="en-US" sz="1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titik</a:t>
            </a:r>
            <a:r>
              <a:rPr lang="en-US" sz="1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data</a:t>
            </a:r>
          </a:p>
          <a:p>
            <a:pPr>
              <a:buNone/>
            </a:pPr>
            <a:r>
              <a:rPr lang="en-US" sz="1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1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kelemahan</a:t>
            </a:r>
            <a:r>
              <a:rPr lang="en-US" sz="1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sz="1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terlalu</a:t>
            </a:r>
            <a:r>
              <a:rPr lang="en-US" sz="1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subyektif,kurang</a:t>
            </a:r>
            <a:r>
              <a:rPr lang="en-US" sz="1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ilmiah</a:t>
            </a:r>
            <a:r>
              <a:rPr lang="en-US" sz="1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jarang</a:t>
            </a:r>
            <a:r>
              <a:rPr lang="en-US" sz="1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digunakan</a:t>
            </a:r>
            <a:endParaRPr lang="en-US" sz="1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1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1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contoh</a:t>
            </a:r>
            <a:r>
              <a:rPr lang="en-US" sz="1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  </a:t>
            </a:r>
          </a:p>
          <a:p>
            <a:pPr>
              <a:buNone/>
            </a:pPr>
            <a:r>
              <a:rPr lang="en-US" sz="1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Data </a:t>
            </a:r>
            <a:r>
              <a:rPr lang="en-US" sz="1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Penjualan</a:t>
            </a:r>
            <a:r>
              <a:rPr lang="en-US" sz="1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PT X 		</a:t>
            </a:r>
            <a:r>
              <a:rPr lang="en-US" sz="1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Garis</a:t>
            </a:r>
            <a:r>
              <a:rPr lang="en-US" sz="1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trend </a:t>
            </a:r>
            <a:r>
              <a:rPr lang="en-US" sz="1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bebas</a:t>
            </a:r>
            <a:endParaRPr lang="en-US" sz="1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2400" dirty="0"/>
              <a:t>					</a:t>
            </a:r>
            <a:r>
              <a:rPr lang="en-US" sz="1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unit</a:t>
            </a:r>
          </a:p>
          <a:p>
            <a:pPr>
              <a:buNone/>
            </a:pPr>
            <a:r>
              <a:rPr lang="en-US" sz="2400" dirty="0"/>
              <a:t>							    </a:t>
            </a:r>
          </a:p>
          <a:p>
            <a:pPr>
              <a:buNone/>
            </a:pPr>
            <a:r>
              <a:rPr lang="en-US" sz="2400" dirty="0"/>
              <a:t>						                            </a:t>
            </a:r>
            <a:r>
              <a:rPr lang="en-US" sz="93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</a:t>
            </a:r>
            <a:endParaRPr lang="en-US" sz="2400" dirty="0"/>
          </a:p>
          <a:p>
            <a:pPr>
              <a:buNone/>
            </a:pPr>
            <a:r>
              <a:rPr lang="en-US" sz="2400" dirty="0"/>
              <a:t>                                                                             		      	                			 </a:t>
            </a:r>
            <a:r>
              <a:rPr lang="en-US" sz="1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b</a:t>
            </a:r>
            <a:r>
              <a:rPr lang="en-US" sz="4665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en-US" sz="2400" dirty="0"/>
          </a:p>
          <a:p>
            <a:pPr>
              <a:buNone/>
            </a:pPr>
            <a:r>
              <a:rPr lang="en-US" dirty="0"/>
              <a:t>					                     	   										</a:t>
            </a:r>
          </a:p>
          <a:p>
            <a:pPr>
              <a:buNone/>
            </a:pPr>
            <a:r>
              <a:rPr lang="en-US" sz="1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					</a:t>
            </a:r>
            <a:r>
              <a:rPr lang="en-US" sz="1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tahun</a:t>
            </a:r>
            <a:endParaRPr lang="en-US" sz="1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en-US" sz="1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762000" y="3886200"/>
          <a:ext cx="2590800" cy="1981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66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Tahun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Penjualan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4.200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4.250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4.280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4.290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cxnSp>
        <p:nvCxnSpPr>
          <p:cNvPr id="9" name="Straight Connector 8"/>
          <p:cNvCxnSpPr/>
          <p:nvPr/>
        </p:nvCxnSpPr>
        <p:spPr>
          <a:xfrm>
            <a:off x="4343400" y="5461318"/>
            <a:ext cx="2438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V="1">
            <a:off x="5359049" y="4019233"/>
            <a:ext cx="1143000" cy="8458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V="1">
            <a:off x="5181600" y="4722337"/>
            <a:ext cx="1905000" cy="609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Straight Connector 3"/>
          <p:cNvCxnSpPr/>
          <p:nvPr/>
        </p:nvCxnSpPr>
        <p:spPr>
          <a:xfrm flipH="1" flipV="1">
            <a:off x="4343400" y="4171633"/>
            <a:ext cx="17145" cy="128968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745163"/>
          </a:xfrm>
        </p:spPr>
        <p:txBody>
          <a:bodyPr>
            <a:noAutofit/>
          </a:bodyPr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Trend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setengah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rata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rata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(semi average)</a:t>
            </a:r>
          </a:p>
          <a:p>
            <a:pPr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data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dibagi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kelompok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sama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besar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dg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persamaan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garis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trend : y =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a+bx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dimana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   a = rata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rata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kelompok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</a:t>
            </a:r>
          </a:p>
          <a:p>
            <a:pPr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b = rata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rata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kel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2 - rata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rata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kel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 / n</a:t>
            </a:r>
          </a:p>
          <a:p>
            <a:pPr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n =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jml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tahun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kel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</a:t>
            </a:r>
          </a:p>
          <a:p>
            <a:pPr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x =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jml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tahun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dihitung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periode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dasar</a:t>
            </a:r>
          </a:p>
          <a:p>
            <a:pPr>
              <a:buNone/>
            </a:pP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Pemberian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score x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pada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metode semi average yang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menjadi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acuan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adalah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kel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1 ,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Data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ganjil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 data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tengah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diberi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angka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0 (0, 1, 2, 3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dst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Data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genap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tdk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pakai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angka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0 ( -3,-1, 1,3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dst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ctr"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▼</a:t>
            </a:r>
          </a:p>
          <a:p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609600"/>
            <a:ext cx="8229600" cy="5287963"/>
          </a:xfrm>
        </p:spPr>
        <p:txBody>
          <a:bodyPr/>
          <a:lstStyle/>
          <a:p>
            <a:r>
              <a:rPr lang="en-US" sz="2400" dirty="0" err="1"/>
              <a:t>Contoh</a:t>
            </a:r>
            <a:endParaRPr lang="en-US" sz="2400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sz="2400" dirty="0"/>
              <a:t>Pertanyaan </a:t>
            </a:r>
          </a:p>
          <a:p>
            <a:r>
              <a:rPr lang="en-US" sz="2400" dirty="0" err="1"/>
              <a:t>Berapakah</a:t>
            </a:r>
            <a:r>
              <a:rPr lang="en-US" sz="2400" dirty="0"/>
              <a:t> </a:t>
            </a:r>
            <a:r>
              <a:rPr lang="en-US" sz="2400" dirty="0" err="1"/>
              <a:t>anggaran</a:t>
            </a:r>
            <a:r>
              <a:rPr lang="en-US" sz="2400" dirty="0"/>
              <a:t> </a:t>
            </a:r>
            <a:r>
              <a:rPr lang="en-US" sz="2400" dirty="0" err="1"/>
              <a:t>penjualan</a:t>
            </a:r>
            <a:r>
              <a:rPr lang="en-US" sz="2400" dirty="0"/>
              <a:t> </a:t>
            </a:r>
            <a:r>
              <a:rPr lang="en-US" sz="2400" dirty="0" err="1"/>
              <a:t>tahun</a:t>
            </a:r>
            <a:r>
              <a:rPr lang="en-US" sz="2400" dirty="0"/>
              <a:t> 2011, 2012, 2013 ?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3263" y="1295400"/>
            <a:ext cx="7949873" cy="33165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98269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918835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pPr>
              <a:buNone/>
            </a:pPr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lang="en-US" sz="3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3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3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3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3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7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7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7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7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7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Jawab</a:t>
            </a:r>
            <a:endParaRPr lang="en-US" sz="9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 = a + b (x) ►a = 6.500, 	b = 6.980-6.500/3 = 160</a:t>
            </a:r>
          </a:p>
          <a:p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persamaan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6.500 +160 (x) </a:t>
            </a:r>
          </a:p>
          <a:p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2011 = 6.500 +160 (5) = 7.300</a:t>
            </a:r>
          </a:p>
          <a:p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2012 = 6.500 + 160 (6) =  7.460</a:t>
            </a:r>
          </a:p>
          <a:p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2013 = 6.500 + 160 (7) =  7.620	 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99659829"/>
              </p:ext>
            </p:extLst>
          </p:nvPr>
        </p:nvGraphicFramePr>
        <p:xfrm>
          <a:off x="685800" y="457200"/>
          <a:ext cx="7924800" cy="31699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417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3073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98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1676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3695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tahun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unit</a:t>
                      </a:r>
                      <a:r>
                        <a:rPr lang="en-US" sz="20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penjualan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Rata</a:t>
                      </a:r>
                      <a:r>
                        <a:rPr lang="en-US" sz="20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rata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6.300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19.500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6.500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6.480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19.500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6.500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6.720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19.500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6.500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6.840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20.940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6.980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6.960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20.940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6.980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7.140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20.940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6.980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943600"/>
          </a:xfrm>
        </p:spPr>
        <p:txBody>
          <a:bodyPr>
            <a:normAutofit fontScale="25000" lnSpcReduction="20000"/>
          </a:bodyPr>
          <a:lstStyle/>
          <a:p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Trend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matematis</a:t>
            </a:r>
            <a:endParaRPr lang="en-US" sz="9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pemberian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score 0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pada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data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pertama : 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 = a +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bx		</a:t>
            </a:r>
          </a:p>
          <a:p>
            <a:pPr>
              <a:buNone/>
            </a:pP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l-GR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yi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n.a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b</a:t>
            </a:r>
            <a:r>
              <a:rPr lang="el-GR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xi</a:t>
            </a:r>
          </a:p>
          <a:p>
            <a:pPr>
              <a:buNone/>
            </a:pP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l-GR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xi.yi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a</a:t>
            </a:r>
            <a:r>
              <a:rPr lang="el-GR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xi + b</a:t>
            </a:r>
            <a:r>
              <a:rPr lang="el-GR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(xi)</a:t>
            </a:r>
            <a:r>
              <a:rPr lang="en-US" sz="96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sz="9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9600" dirty="0" err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contoh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 data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penjualaan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PT X</a:t>
            </a:r>
          </a:p>
          <a:p>
            <a:endParaRPr lang="en-US" sz="3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3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3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3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3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3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3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3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3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en-US" sz="3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38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.</a:t>
            </a:r>
            <a:endParaRPr lang="en-US" sz="3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en-US" sz="3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Hitunglah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ramalan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penjualan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tahun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2011.2012, 2013	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914400" y="2819400"/>
          <a:ext cx="4114800" cy="2743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828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Tahun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Penjualan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282.500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409.050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474.750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562.500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612.000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6096000"/>
          </a:xfrm>
        </p:spPr>
        <p:txBody>
          <a:bodyPr>
            <a:normAutofit fontScale="25000" lnSpcReduction="20000"/>
          </a:bodyPr>
          <a:lstStyle/>
          <a:p>
            <a:r>
              <a:rPr lang="en-US" sz="8000" dirty="0" err="1"/>
              <a:t>Jawab</a:t>
            </a:r>
            <a:r>
              <a:rPr lang="en-US" sz="8000" dirty="0"/>
              <a:t> :</a:t>
            </a:r>
          </a:p>
          <a:p>
            <a:endParaRPr lang="en-US" sz="8000" dirty="0"/>
          </a:p>
          <a:p>
            <a:endParaRPr lang="en-US" sz="8000" dirty="0"/>
          </a:p>
          <a:p>
            <a:endParaRPr lang="en-US" sz="8000" dirty="0"/>
          </a:p>
          <a:p>
            <a:endParaRPr lang="en-US" sz="8000" dirty="0"/>
          </a:p>
          <a:p>
            <a:endParaRPr lang="en-US" sz="8000" dirty="0"/>
          </a:p>
          <a:p>
            <a:endParaRPr lang="en-US" sz="8000" dirty="0"/>
          </a:p>
          <a:p>
            <a:pPr>
              <a:buNone/>
            </a:pPr>
            <a:endParaRPr lang="en-US" sz="8000" dirty="0"/>
          </a:p>
          <a:p>
            <a:pPr>
              <a:buNone/>
            </a:pPr>
            <a:endParaRPr lang="en-US" sz="8000" dirty="0"/>
          </a:p>
          <a:p>
            <a:pPr>
              <a:buNone/>
            </a:pPr>
            <a:r>
              <a:rPr lang="en-US" sz="8000" dirty="0">
                <a:latin typeface="Times New Roman" panose="02020603050405020304"/>
                <a:cs typeface="Times New Roman" panose="02020603050405020304"/>
              </a:rPr>
              <a:t>	</a:t>
            </a:r>
          </a:p>
          <a:p>
            <a:pPr>
              <a:buNone/>
            </a:pP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 = a +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bx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►</a:t>
            </a:r>
            <a:r>
              <a:rPr lang="el-GR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yi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n.a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b</a:t>
            </a:r>
            <a:r>
              <a:rPr lang="el-GR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xi ►</a:t>
            </a:r>
            <a:r>
              <a:rPr lang="el-GR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xi.yi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a</a:t>
            </a:r>
            <a:r>
              <a:rPr lang="el-GR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xi + b</a:t>
            </a:r>
            <a:r>
              <a:rPr lang="el-GR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(xi)</a:t>
            </a:r>
            <a:r>
              <a:rPr lang="en-US" sz="80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sz="8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 = a +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bx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► 2.440.800  = 5a + b(10) x 2 ► 4.881.600 = 10a + 20b </a:t>
            </a:r>
          </a:p>
          <a:p>
            <a:pPr>
              <a:buNone/>
            </a:pP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       5.494.050 = 10a + 30b  x 1 ► </a:t>
            </a:r>
            <a:r>
              <a:rPr lang="en-US" sz="8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5.494.050 = 10a + 30b  x 1 </a:t>
            </a:r>
          </a:p>
          <a:p>
            <a:pPr>
              <a:buNone/>
            </a:pP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	                             -612. 450 = -10b , b = 61.245 </a:t>
            </a:r>
          </a:p>
          <a:p>
            <a:pPr>
              <a:buNone/>
            </a:pP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4.881.600 = 10a + 20b ► 4.881.600 = 10a + 61.245(20)</a:t>
            </a:r>
          </a:p>
          <a:p>
            <a:pPr>
              <a:buNone/>
            </a:pP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	4.881.600 – 1.22.900 = 10a ►a= 365.670 </a:t>
            </a:r>
          </a:p>
          <a:p>
            <a:pPr>
              <a:buNone/>
            </a:pPr>
            <a:endParaRPr lang="en-US" sz="8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y’ = 365.670 + 61.245(x) ►2011 : 	365.670 + 61.245 (5) = 671.895				  2012 : 365.670 + 61.245 (6) =  733.140			                2013 : 365.670 + 61,245 (7) = 794.385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286000" y="533400"/>
          <a:ext cx="6096000" cy="2773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66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00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962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Tahun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Penjualan</a:t>
                      </a:r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(y)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xy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r>
                        <a:rPr lang="en-US" sz="2000" baseline="30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282.500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409.050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409.050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474.750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949.500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562.500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1.687.500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612.000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2.448.000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jml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2.440.800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5.494.050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6019800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Metode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least square</a:t>
            </a:r>
          </a:p>
          <a:p>
            <a:pPr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penentuan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angka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0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pada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tengah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data, a=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y/n,  b=  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8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data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genap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 score x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nya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…-5,-3,-1, 1,3,5 …</a:t>
            </a:r>
          </a:p>
          <a:p>
            <a:pPr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data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ganjil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 score x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nya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… -2,-1,0,1,2 …</a:t>
            </a:r>
          </a:p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Contoh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Buat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ramalan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penjualan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PT Y 5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mendatang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dg</a:t>
            </a:r>
          </a:p>
          <a:p>
            <a:pPr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data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penjualan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PT Y 2006-2010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sbb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None/>
            </a:pPr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pPr>
              <a:buNone/>
            </a:pPr>
            <a:endParaRPr lang="en-US" sz="2400" dirty="0"/>
          </a:p>
          <a:p>
            <a:pPr>
              <a:buNone/>
            </a:pPr>
            <a:r>
              <a:rPr lang="en-US" sz="2400" dirty="0"/>
              <a:t>	</a:t>
            </a:r>
          </a:p>
          <a:p>
            <a:pPr>
              <a:buNone/>
            </a:pPr>
            <a:r>
              <a:rPr lang="en-US" sz="2400" dirty="0"/>
              <a:t>	</a:t>
            </a:r>
          </a:p>
          <a:p>
            <a:pPr>
              <a:buNone/>
            </a:pPr>
            <a:r>
              <a:rPr lang="en-US" dirty="0"/>
              <a:t>	</a:t>
            </a:r>
          </a:p>
          <a:p>
            <a:pPr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Jawab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sz="28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y = </a:t>
            </a:r>
            <a:r>
              <a:rPr lang="en-US" sz="282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a+bx</a:t>
            </a:r>
            <a:r>
              <a:rPr lang="en-US" sz="28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25" dirty="0">
                <a:latin typeface="Times New Roman" panose="02020603050405020304"/>
                <a:cs typeface="Times New Roman" panose="02020603050405020304"/>
              </a:rPr>
              <a:t>►</a:t>
            </a:r>
            <a:r>
              <a:rPr lang="en-US" sz="28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a=</a:t>
            </a:r>
            <a:r>
              <a:rPr lang="el-GR" sz="28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</a:t>
            </a:r>
            <a:r>
              <a:rPr lang="en-US" sz="28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y/n </a:t>
            </a:r>
            <a:r>
              <a:rPr lang="en-US" sz="2825" dirty="0">
                <a:latin typeface="Times New Roman" panose="02020603050405020304"/>
                <a:cs typeface="Times New Roman" panose="02020603050405020304"/>
              </a:rPr>
              <a:t>►</a:t>
            </a:r>
            <a:r>
              <a:rPr lang="en-US" sz="28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b=  </a:t>
            </a:r>
            <a:r>
              <a:rPr lang="el-GR" sz="28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</a:t>
            </a:r>
            <a:r>
              <a:rPr lang="en-US" sz="282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xy</a:t>
            </a:r>
            <a:r>
              <a:rPr lang="en-US" sz="28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el-GR" sz="28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</a:t>
            </a:r>
            <a:r>
              <a:rPr lang="en-US" sz="28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825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sz="2825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143000" y="2743200"/>
          <a:ext cx="4114800" cy="2743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828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Tahun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Penjualan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6.750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7.470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7.500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8.190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8.280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263</TotalTime>
  <Words>1042</Words>
  <Application>Microsoft Office PowerPoint</Application>
  <PresentationFormat>On-screen Show (4:3)</PresentationFormat>
  <Paragraphs>297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Times New Roman</vt:lpstr>
      <vt:lpstr>Office Theme</vt:lpstr>
      <vt:lpstr>Ramalan Penjualan</vt:lpstr>
      <vt:lpstr>Teknik Ramalan Penjualan</vt:lpstr>
      <vt:lpstr>Analisis trend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Tugas 2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asus</dc:creator>
  <cp:lastModifiedBy>Lestari Ambarini</cp:lastModifiedBy>
  <cp:revision>221</cp:revision>
  <dcterms:created xsi:type="dcterms:W3CDTF">2018-09-10T15:50:00Z</dcterms:created>
  <dcterms:modified xsi:type="dcterms:W3CDTF">2025-10-06T11:55:12Z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16FC502AA5BC4A21B4E6EFAEE913EA44</vt:lpwstr>
  </property>
  <property fmtid="{D5CDD505-2E9C-101B-9397-08002B2CF9AE}" pid="3" name="KSOProductBuildVer">
    <vt:lpwstr>1033-11.2.0.11380</vt:lpwstr>
  </property>
</Properties>
</file>